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8"/>
  </p:notesMasterIdLst>
  <p:sldIdLst>
    <p:sldId id="258" r:id="rId2"/>
    <p:sldId id="256" r:id="rId3"/>
    <p:sldId id="257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100" d="100"/>
          <a:sy n="100" d="100"/>
        </p:scale>
        <p:origin x="-516" y="6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A26455-96DC-4803-98BF-98C667181AFC}" type="datetimeFigureOut">
              <a:rPr lang="ru-RU" smtClean="0"/>
              <a:pPr/>
              <a:t>03.04.2021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6F4EB5-2DC2-4327-8B0B-EFBE4374137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442029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6F4EB5-2DC2-4327-8B0B-EFBE4374137F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638914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C5C7D-6EC6-4C81-A9E5-EF7E10C17929}" type="datetimeFigureOut">
              <a:rPr lang="ru-RU" smtClean="0"/>
              <a:pPr/>
              <a:t>03.04.2021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0616C-0A13-45B8-A1C1-7D81D317262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C5C7D-6EC6-4C81-A9E5-EF7E10C17929}" type="datetimeFigureOut">
              <a:rPr lang="ru-RU" smtClean="0"/>
              <a:pPr/>
              <a:t>03.04.2021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0616C-0A13-45B8-A1C1-7D81D31726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C5C7D-6EC6-4C81-A9E5-EF7E10C17929}" type="datetimeFigureOut">
              <a:rPr lang="ru-RU" smtClean="0"/>
              <a:pPr/>
              <a:t>03.04.2021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0616C-0A13-45B8-A1C1-7D81D31726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C5C7D-6EC6-4C81-A9E5-EF7E10C17929}" type="datetimeFigureOut">
              <a:rPr lang="ru-RU" smtClean="0"/>
              <a:pPr/>
              <a:t>03.04.2021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0616C-0A13-45B8-A1C1-7D81D317262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C5C7D-6EC6-4C81-A9E5-EF7E10C17929}" type="datetimeFigureOut">
              <a:rPr lang="ru-RU" smtClean="0"/>
              <a:pPr/>
              <a:t>03.04.2021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0616C-0A13-45B8-A1C1-7D81D31726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C5C7D-6EC6-4C81-A9E5-EF7E10C17929}" type="datetimeFigureOut">
              <a:rPr lang="ru-RU" smtClean="0"/>
              <a:pPr/>
              <a:t>03.04.2021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0616C-0A13-45B8-A1C1-7D81D317262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C5C7D-6EC6-4C81-A9E5-EF7E10C17929}" type="datetimeFigureOut">
              <a:rPr lang="ru-RU" smtClean="0"/>
              <a:pPr/>
              <a:t>03.04.2021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0616C-0A13-45B8-A1C1-7D81D317262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C5C7D-6EC6-4C81-A9E5-EF7E10C17929}" type="datetimeFigureOut">
              <a:rPr lang="ru-RU" smtClean="0"/>
              <a:pPr/>
              <a:t>03.04.2021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0616C-0A13-45B8-A1C1-7D81D31726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C5C7D-6EC6-4C81-A9E5-EF7E10C17929}" type="datetimeFigureOut">
              <a:rPr lang="ru-RU" smtClean="0"/>
              <a:pPr/>
              <a:t>03.04.2021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0616C-0A13-45B8-A1C1-7D81D31726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C5C7D-6EC6-4C81-A9E5-EF7E10C17929}" type="datetimeFigureOut">
              <a:rPr lang="ru-RU" smtClean="0"/>
              <a:pPr/>
              <a:t>03.04.2021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0616C-0A13-45B8-A1C1-7D81D31726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C5C7D-6EC6-4C81-A9E5-EF7E10C17929}" type="datetimeFigureOut">
              <a:rPr lang="ru-RU" smtClean="0"/>
              <a:pPr/>
              <a:t>03.04.2021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0616C-0A13-45B8-A1C1-7D81D317262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49FC5C7D-6EC6-4C81-A9E5-EF7E10C17929}" type="datetimeFigureOut">
              <a:rPr lang="ru-RU" smtClean="0"/>
              <a:pPr/>
              <a:t>03.04.2021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C000616C-0A13-45B8-A1C1-7D81D317262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1988840"/>
            <a:ext cx="6512511" cy="1143000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</a:rPr>
              <a:t>Использование мнемотехники для развития речи </a:t>
            </a:r>
            <a:br>
              <a:rPr lang="ru-RU" dirty="0">
                <a:solidFill>
                  <a:schemeClr val="tx1"/>
                </a:solidFill>
              </a:rPr>
            </a:br>
            <a:r>
              <a:rPr lang="ru-RU" dirty="0">
                <a:solidFill>
                  <a:schemeClr val="tx1"/>
                </a:solidFill>
              </a:rPr>
              <a:t>ребенка в старшем дошкольном возрасте </a:t>
            </a:r>
            <a:br>
              <a:rPr lang="ru-RU" dirty="0">
                <a:solidFill>
                  <a:schemeClr val="tx1"/>
                </a:solidFill>
              </a:rPr>
            </a:br>
            <a:r>
              <a:rPr lang="ru-RU" dirty="0">
                <a:solidFill>
                  <a:schemeClr val="tx1"/>
                </a:solidFill>
              </a:rPr>
              <a:t/>
            </a:r>
            <a:br>
              <a:rPr lang="ru-RU" dirty="0">
                <a:solidFill>
                  <a:schemeClr val="tx1"/>
                </a:solidFill>
              </a:rPr>
            </a:b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914120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59632" y="1916832"/>
            <a:ext cx="6629400" cy="2457394"/>
          </a:xfr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marR="571500" indent="0" algn="ctr">
              <a:spcBef>
                <a:spcPts val="1500"/>
              </a:spcBef>
              <a:spcAft>
                <a:spcPts val="1500"/>
              </a:spcAft>
              <a:buNone/>
            </a:pPr>
            <a:r>
              <a:rPr lang="ru-RU" sz="4400" dirty="0" smtClean="0">
                <a:solidFill>
                  <a:schemeClr val="tx1"/>
                </a:solidFill>
                <a:latin typeface="Times New Roman"/>
                <a:ea typeface="Times New Roman"/>
              </a:rPr>
              <a:t>Цель: формирование у дошкольников связной речи</a:t>
            </a:r>
            <a:br>
              <a:rPr lang="ru-RU" sz="4400" dirty="0" smtClean="0">
                <a:solidFill>
                  <a:schemeClr val="tx1"/>
                </a:solidFill>
                <a:latin typeface="Times New Roman"/>
                <a:ea typeface="Times New Roman"/>
              </a:rPr>
            </a:br>
            <a:endParaRPr lang="ru-RU" sz="4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932074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5"/>
          <p:cNvGrpSpPr>
            <a:grpSpLocks noChangeAspect="1"/>
          </p:cNvGrpSpPr>
          <p:nvPr/>
        </p:nvGrpSpPr>
        <p:grpSpPr bwMode="auto">
          <a:xfrm>
            <a:off x="250825" y="260350"/>
            <a:ext cx="8785225" cy="6408738"/>
            <a:chOff x="158" y="164"/>
            <a:chExt cx="5534" cy="4037"/>
          </a:xfrm>
        </p:grpSpPr>
        <p:sp>
          <p:nvSpPr>
            <p:cNvPr id="5" name="AutoShape 4"/>
            <p:cNvSpPr>
              <a:spLocks noChangeAspect="1" noChangeArrowheads="1" noTextEdit="1"/>
            </p:cNvSpPr>
            <p:nvPr/>
          </p:nvSpPr>
          <p:spPr bwMode="auto">
            <a:xfrm>
              <a:off x="158" y="164"/>
              <a:ext cx="5534" cy="4037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" name="Rectangle 6"/>
            <p:cNvSpPr>
              <a:spLocks noChangeArrowheads="1"/>
            </p:cNvSpPr>
            <p:nvPr/>
          </p:nvSpPr>
          <p:spPr bwMode="auto">
            <a:xfrm>
              <a:off x="318" y="327"/>
              <a:ext cx="4859" cy="176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" name="Rectangle 7"/>
            <p:cNvSpPr>
              <a:spLocks noChangeArrowheads="1"/>
            </p:cNvSpPr>
            <p:nvPr/>
          </p:nvSpPr>
          <p:spPr bwMode="auto">
            <a:xfrm>
              <a:off x="335" y="330"/>
              <a:ext cx="167" cy="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9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З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" name="Rectangle 8"/>
            <p:cNvSpPr>
              <a:spLocks noChangeArrowheads="1"/>
            </p:cNvSpPr>
            <p:nvPr/>
          </p:nvSpPr>
          <p:spPr bwMode="auto">
            <a:xfrm>
              <a:off x="423" y="330"/>
              <a:ext cx="535" cy="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900" b="1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адачи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" name="Rectangle 9"/>
            <p:cNvSpPr>
              <a:spLocks noChangeArrowheads="1"/>
            </p:cNvSpPr>
            <p:nvPr/>
          </p:nvSpPr>
          <p:spPr bwMode="auto">
            <a:xfrm>
              <a:off x="862" y="330"/>
              <a:ext cx="132" cy="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9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: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Rectangle 10"/>
            <p:cNvSpPr>
              <a:spLocks noChangeArrowheads="1"/>
            </p:cNvSpPr>
            <p:nvPr/>
          </p:nvSpPr>
          <p:spPr bwMode="auto">
            <a:xfrm>
              <a:off x="916" y="330"/>
              <a:ext cx="117" cy="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9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" name="Rectangle 11"/>
            <p:cNvSpPr>
              <a:spLocks noChangeArrowheads="1"/>
            </p:cNvSpPr>
            <p:nvPr/>
          </p:nvSpPr>
          <p:spPr bwMode="auto">
            <a:xfrm>
              <a:off x="319" y="699"/>
              <a:ext cx="4857" cy="175"/>
            </a:xfrm>
            <a:prstGeom prst="rect">
              <a:avLst/>
            </a:pr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" name="Rectangle 12"/>
            <p:cNvSpPr>
              <a:spLocks noChangeArrowheads="1"/>
            </p:cNvSpPr>
            <p:nvPr/>
          </p:nvSpPr>
          <p:spPr bwMode="auto">
            <a:xfrm>
              <a:off x="249" y="700"/>
              <a:ext cx="4928" cy="18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9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обогащать словарный запас детей, развивать связную речь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Rectangle 13"/>
            <p:cNvSpPr>
              <a:spLocks noChangeArrowheads="1"/>
            </p:cNvSpPr>
            <p:nvPr/>
          </p:nvSpPr>
          <p:spPr bwMode="auto">
            <a:xfrm>
              <a:off x="4488" y="700"/>
              <a:ext cx="112" cy="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" name="Rectangle 14"/>
            <p:cNvSpPr>
              <a:spLocks noChangeArrowheads="1"/>
            </p:cNvSpPr>
            <p:nvPr/>
          </p:nvSpPr>
          <p:spPr bwMode="auto">
            <a:xfrm>
              <a:off x="4156" y="706"/>
              <a:ext cx="175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9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с 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" name="Rectangle 15"/>
            <p:cNvSpPr>
              <a:spLocks noChangeArrowheads="1"/>
            </p:cNvSpPr>
            <p:nvPr/>
          </p:nvSpPr>
          <p:spPr bwMode="auto">
            <a:xfrm>
              <a:off x="319" y="874"/>
              <a:ext cx="4857" cy="372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" name="Rectangle 16"/>
            <p:cNvSpPr>
              <a:spLocks noChangeArrowheads="1"/>
            </p:cNvSpPr>
            <p:nvPr/>
          </p:nvSpPr>
          <p:spPr bwMode="auto">
            <a:xfrm>
              <a:off x="249" y="876"/>
              <a:ext cx="3756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9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помощью графической аналогии и заместителей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" name="Rectangle 17"/>
            <p:cNvSpPr>
              <a:spLocks noChangeArrowheads="1"/>
            </p:cNvSpPr>
            <p:nvPr/>
          </p:nvSpPr>
          <p:spPr bwMode="auto">
            <a:xfrm>
              <a:off x="3424" y="884"/>
              <a:ext cx="157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9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;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" name="Rectangle 18"/>
            <p:cNvSpPr>
              <a:spLocks noChangeArrowheads="1"/>
            </p:cNvSpPr>
            <p:nvPr/>
          </p:nvSpPr>
          <p:spPr bwMode="auto">
            <a:xfrm>
              <a:off x="3813" y="876"/>
              <a:ext cx="112" cy="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" name="Rectangle 19"/>
            <p:cNvSpPr>
              <a:spLocks noChangeArrowheads="1"/>
            </p:cNvSpPr>
            <p:nvPr/>
          </p:nvSpPr>
          <p:spPr bwMode="auto">
            <a:xfrm>
              <a:off x="319" y="1246"/>
              <a:ext cx="4857" cy="175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" name="Rectangle 20"/>
            <p:cNvSpPr>
              <a:spLocks noChangeArrowheads="1"/>
            </p:cNvSpPr>
            <p:nvPr/>
          </p:nvSpPr>
          <p:spPr bwMode="auto">
            <a:xfrm>
              <a:off x="337" y="1247"/>
              <a:ext cx="112" cy="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" name="Rectangle 21"/>
            <p:cNvSpPr>
              <a:spLocks noChangeArrowheads="1"/>
            </p:cNvSpPr>
            <p:nvPr/>
          </p:nvSpPr>
          <p:spPr bwMode="auto">
            <a:xfrm>
              <a:off x="319" y="1421"/>
              <a:ext cx="4857" cy="176"/>
            </a:xfrm>
            <a:prstGeom prst="rect">
              <a:avLst/>
            </a:pr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2" name="Rectangle 22"/>
            <p:cNvSpPr>
              <a:spLocks noChangeArrowheads="1"/>
            </p:cNvSpPr>
            <p:nvPr/>
          </p:nvSpPr>
          <p:spPr bwMode="auto">
            <a:xfrm>
              <a:off x="249" y="1423"/>
              <a:ext cx="4928" cy="18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9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учить </a:t>
              </a:r>
              <a:r>
                <a:rPr kumimoji="0" lang="ru-RU" sz="190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последовательности</a:t>
              </a:r>
              <a:r>
                <a:rPr kumimoji="0" lang="ru-RU" sz="19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, логичности, полноте и связности 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" name="Rectangle 23"/>
            <p:cNvSpPr>
              <a:spLocks noChangeArrowheads="1"/>
            </p:cNvSpPr>
            <p:nvPr/>
          </p:nvSpPr>
          <p:spPr bwMode="auto">
            <a:xfrm>
              <a:off x="319" y="1597"/>
              <a:ext cx="4857" cy="175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" name="Rectangle 24"/>
            <p:cNvSpPr>
              <a:spLocks noChangeArrowheads="1"/>
            </p:cNvSpPr>
            <p:nvPr/>
          </p:nvSpPr>
          <p:spPr bwMode="auto">
            <a:xfrm>
              <a:off x="249" y="1598"/>
              <a:ext cx="1005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9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изложения;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" name="Rectangle 25"/>
            <p:cNvSpPr>
              <a:spLocks noChangeArrowheads="1"/>
            </p:cNvSpPr>
            <p:nvPr/>
          </p:nvSpPr>
          <p:spPr bwMode="auto">
            <a:xfrm>
              <a:off x="1143" y="1598"/>
              <a:ext cx="112" cy="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" name="Rectangle 26"/>
            <p:cNvSpPr>
              <a:spLocks noChangeArrowheads="1"/>
            </p:cNvSpPr>
            <p:nvPr/>
          </p:nvSpPr>
          <p:spPr bwMode="auto">
            <a:xfrm>
              <a:off x="318" y="1968"/>
              <a:ext cx="4859" cy="176"/>
            </a:xfrm>
            <a:prstGeom prst="rect">
              <a:avLst/>
            </a:pr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7" name="Rectangle 27"/>
            <p:cNvSpPr>
              <a:spLocks noChangeArrowheads="1"/>
            </p:cNvSpPr>
            <p:nvPr/>
          </p:nvSpPr>
          <p:spPr bwMode="auto">
            <a:xfrm>
              <a:off x="249" y="1969"/>
              <a:ext cx="4990" cy="18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9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формировать умение преобразовывать абстрактные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" name="Rectangle 28"/>
            <p:cNvSpPr>
              <a:spLocks noChangeArrowheads="1"/>
            </p:cNvSpPr>
            <p:nvPr/>
          </p:nvSpPr>
          <p:spPr bwMode="auto">
            <a:xfrm>
              <a:off x="3994" y="1969"/>
              <a:ext cx="112" cy="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" name="Rectangle 29"/>
            <p:cNvSpPr>
              <a:spLocks noChangeArrowheads="1"/>
            </p:cNvSpPr>
            <p:nvPr/>
          </p:nvSpPr>
          <p:spPr bwMode="auto">
            <a:xfrm>
              <a:off x="3635" y="1953"/>
              <a:ext cx="891" cy="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9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символы в 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" name="Rectangle 30"/>
            <p:cNvSpPr>
              <a:spLocks noChangeArrowheads="1"/>
            </p:cNvSpPr>
            <p:nvPr/>
          </p:nvSpPr>
          <p:spPr bwMode="auto">
            <a:xfrm>
              <a:off x="318" y="2144"/>
              <a:ext cx="4859" cy="175"/>
            </a:xfrm>
            <a:prstGeom prst="rect">
              <a:avLst/>
            </a:pr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" name="Rectangle 31"/>
            <p:cNvSpPr>
              <a:spLocks noChangeArrowheads="1"/>
            </p:cNvSpPr>
            <p:nvPr/>
          </p:nvSpPr>
          <p:spPr bwMode="auto">
            <a:xfrm>
              <a:off x="249" y="2145"/>
              <a:ext cx="4990" cy="18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9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образы; помочь детям в упорядочивании и систематизации 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24" name="Rectangle 32"/>
            <p:cNvSpPr>
              <a:spLocks noChangeArrowheads="1"/>
            </p:cNvSpPr>
            <p:nvPr/>
          </p:nvSpPr>
          <p:spPr bwMode="auto">
            <a:xfrm>
              <a:off x="318" y="2319"/>
              <a:ext cx="4921" cy="339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25" name="Rectangle 33"/>
            <p:cNvSpPr>
              <a:spLocks noChangeArrowheads="1"/>
            </p:cNvSpPr>
            <p:nvPr/>
          </p:nvSpPr>
          <p:spPr bwMode="auto">
            <a:xfrm>
              <a:off x="249" y="2320"/>
              <a:ext cx="3610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9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познавательной информации об окружающем;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27" name="Rectangle 34"/>
            <p:cNvSpPr>
              <a:spLocks noChangeArrowheads="1"/>
            </p:cNvSpPr>
            <p:nvPr/>
          </p:nvSpPr>
          <p:spPr bwMode="auto">
            <a:xfrm>
              <a:off x="3627" y="2320"/>
              <a:ext cx="112" cy="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28" name="Rectangle 35"/>
            <p:cNvSpPr>
              <a:spLocks noChangeArrowheads="1"/>
            </p:cNvSpPr>
            <p:nvPr/>
          </p:nvSpPr>
          <p:spPr bwMode="auto">
            <a:xfrm>
              <a:off x="318" y="2658"/>
              <a:ext cx="4859" cy="175"/>
            </a:xfrm>
            <a:prstGeom prst="rect">
              <a:avLst/>
            </a:pr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29" name="Rectangle 36"/>
            <p:cNvSpPr>
              <a:spLocks noChangeArrowheads="1"/>
            </p:cNvSpPr>
            <p:nvPr/>
          </p:nvSpPr>
          <p:spPr bwMode="auto">
            <a:xfrm>
              <a:off x="249" y="2659"/>
              <a:ext cx="4990" cy="18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9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развивать мышление, внимание, воображение, речеслуховую и 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30" name="Rectangle 37"/>
            <p:cNvSpPr>
              <a:spLocks noChangeArrowheads="1"/>
            </p:cNvSpPr>
            <p:nvPr/>
          </p:nvSpPr>
          <p:spPr bwMode="auto">
            <a:xfrm>
              <a:off x="318" y="2833"/>
              <a:ext cx="4921" cy="339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31" name="Rectangle 38"/>
            <p:cNvSpPr>
              <a:spLocks noChangeArrowheads="1"/>
            </p:cNvSpPr>
            <p:nvPr/>
          </p:nvSpPr>
          <p:spPr bwMode="auto">
            <a:xfrm>
              <a:off x="249" y="2835"/>
              <a:ext cx="4990" cy="18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9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зрительную память;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32" name="Rectangle 39"/>
            <p:cNvSpPr>
              <a:spLocks noChangeArrowheads="1"/>
            </p:cNvSpPr>
            <p:nvPr/>
          </p:nvSpPr>
          <p:spPr bwMode="auto">
            <a:xfrm>
              <a:off x="1749" y="2835"/>
              <a:ext cx="112" cy="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33" name="Rectangle 40"/>
            <p:cNvSpPr>
              <a:spLocks noChangeArrowheads="1"/>
            </p:cNvSpPr>
            <p:nvPr/>
          </p:nvSpPr>
          <p:spPr bwMode="auto">
            <a:xfrm>
              <a:off x="318" y="3172"/>
              <a:ext cx="4859" cy="175"/>
            </a:xfrm>
            <a:prstGeom prst="rect">
              <a:avLst/>
            </a:pr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34" name="Rectangle 41"/>
            <p:cNvSpPr>
              <a:spLocks noChangeArrowheads="1"/>
            </p:cNvSpPr>
            <p:nvPr/>
          </p:nvSpPr>
          <p:spPr bwMode="auto">
            <a:xfrm>
              <a:off x="249" y="3173"/>
              <a:ext cx="4990" cy="18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9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развивать умственную активность, сообразительность, 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35" name="Rectangle 42"/>
            <p:cNvSpPr>
              <a:spLocks noChangeArrowheads="1"/>
            </p:cNvSpPr>
            <p:nvPr/>
          </p:nvSpPr>
          <p:spPr bwMode="auto">
            <a:xfrm>
              <a:off x="318" y="3347"/>
              <a:ext cx="4859" cy="176"/>
            </a:xfrm>
            <a:prstGeom prst="rect">
              <a:avLst/>
            </a:pr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36" name="Rectangle 43"/>
            <p:cNvSpPr>
              <a:spLocks noChangeArrowheads="1"/>
            </p:cNvSpPr>
            <p:nvPr/>
          </p:nvSpPr>
          <p:spPr bwMode="auto">
            <a:xfrm>
              <a:off x="249" y="3349"/>
              <a:ext cx="1809" cy="18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9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наблюдательность, ум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37" name="Rectangle 44"/>
            <p:cNvSpPr>
              <a:spLocks noChangeArrowheads="1"/>
            </p:cNvSpPr>
            <p:nvPr/>
          </p:nvSpPr>
          <p:spPr bwMode="auto">
            <a:xfrm>
              <a:off x="1701" y="3349"/>
              <a:ext cx="3538" cy="18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900" b="0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ение</a:t>
              </a:r>
              <a:r>
                <a:rPr kumimoji="0" lang="ru-RU" sz="19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 сравнивать, выделять существенные 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38" name="Rectangle 45"/>
            <p:cNvSpPr>
              <a:spLocks noChangeArrowheads="1"/>
            </p:cNvSpPr>
            <p:nvPr/>
          </p:nvSpPr>
          <p:spPr bwMode="auto">
            <a:xfrm>
              <a:off x="318" y="3523"/>
              <a:ext cx="4921" cy="339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39" name="Rectangle 46"/>
            <p:cNvSpPr>
              <a:spLocks noChangeArrowheads="1"/>
            </p:cNvSpPr>
            <p:nvPr/>
          </p:nvSpPr>
          <p:spPr bwMode="auto">
            <a:xfrm>
              <a:off x="249" y="3524"/>
              <a:ext cx="893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9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признаки;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40" name="Rectangle 47"/>
            <p:cNvSpPr>
              <a:spLocks noChangeArrowheads="1"/>
            </p:cNvSpPr>
            <p:nvPr/>
          </p:nvSpPr>
          <p:spPr bwMode="auto">
            <a:xfrm>
              <a:off x="1038" y="3524"/>
              <a:ext cx="112" cy="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41" name="Rectangle 48"/>
            <p:cNvSpPr>
              <a:spLocks noChangeArrowheads="1"/>
            </p:cNvSpPr>
            <p:nvPr/>
          </p:nvSpPr>
          <p:spPr bwMode="auto">
            <a:xfrm>
              <a:off x="318" y="3862"/>
              <a:ext cx="4859" cy="175"/>
            </a:xfrm>
            <a:prstGeom prst="rect">
              <a:avLst/>
            </a:pr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42" name="Rectangle 49"/>
            <p:cNvSpPr>
              <a:spLocks noChangeArrowheads="1"/>
            </p:cNvSpPr>
            <p:nvPr/>
          </p:nvSpPr>
          <p:spPr bwMode="auto">
            <a:xfrm>
              <a:off x="249" y="3863"/>
              <a:ext cx="4990" cy="18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9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развивать мелкую моторику у дет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43" name="Rectangle 50"/>
            <p:cNvSpPr>
              <a:spLocks noChangeArrowheads="1"/>
            </p:cNvSpPr>
            <p:nvPr/>
          </p:nvSpPr>
          <p:spPr bwMode="auto">
            <a:xfrm>
              <a:off x="2416" y="3863"/>
              <a:ext cx="283" cy="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9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ей.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44" name="Rectangle 51"/>
            <p:cNvSpPr>
              <a:spLocks noChangeArrowheads="1"/>
            </p:cNvSpPr>
            <p:nvPr/>
          </p:nvSpPr>
          <p:spPr bwMode="auto">
            <a:xfrm>
              <a:off x="2931" y="3863"/>
              <a:ext cx="112" cy="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9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16453871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2050" name="Picture 2" descr="C:\Users\user\Desktop\С тел 03.21\20210323_15373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562" y="404664"/>
            <a:ext cx="4921518" cy="23924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5" name="Рисунок 4" descr="C:\Users\user\Desktop\С тел 03.21\20210323_153915.jpg"/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467" y="3501008"/>
            <a:ext cx="4738605" cy="28083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Рисунок 7" descr="C:\Users\user\Desktop\С тел 03.21\IMG-20210319-WA0001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3798" r="-26"/>
          <a:stretch/>
        </p:blipFill>
        <p:spPr bwMode="auto">
          <a:xfrm>
            <a:off x="5868144" y="260648"/>
            <a:ext cx="2448272" cy="281003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pic>
        <p:nvPicPr>
          <p:cNvPr id="9" name="Рисунок 8" descr="C:\Users\user\Desktop\С тел 03.21\IMG-20210319-WA0004.jpg"/>
          <p:cNvPicPr/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3429000"/>
            <a:ext cx="2664296" cy="32703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="" xmlns:p14="http://schemas.microsoft.com/office/powerpoint/2010/main" val="37025455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Users\user\Desktop\С тел 03.21\20210323_154534.jpg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008" y="165056"/>
            <a:ext cx="4445000" cy="21615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 descr="C:\Users\user\Desktop\С тел 03.21\20210323_154655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16710"/>
          <a:stretch/>
        </p:blipFill>
        <p:spPr bwMode="auto">
          <a:xfrm>
            <a:off x="4860032" y="169248"/>
            <a:ext cx="3888432" cy="21573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 descr="C:\Users\user\Desktop\С тел 03.21\IMG-20210322-WA0006.jpg"/>
          <p:cNvPicPr/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261" y="2450325"/>
            <a:ext cx="3627691" cy="42731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 descr="C:\Users\user\Desktop\С тел 03.21\IMG-20210322-WA0000.jpg"/>
          <p:cNvPicPr/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504440"/>
            <a:ext cx="3582105" cy="416491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="" xmlns:p14="http://schemas.microsoft.com/office/powerpoint/2010/main" val="25895644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Users\user\Desktop\С тел 03.21\20210323_154355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19744"/>
          <a:stretch/>
        </p:blipFill>
        <p:spPr bwMode="auto">
          <a:xfrm>
            <a:off x="4540786" y="3717032"/>
            <a:ext cx="4423701" cy="29523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 descr="C:\Users\user\Desktop\С тел 03.21\20210323_154453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6479" r="11764"/>
          <a:stretch/>
        </p:blipFill>
        <p:spPr bwMode="auto">
          <a:xfrm>
            <a:off x="144348" y="3717032"/>
            <a:ext cx="4248472" cy="29523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 descr="C:\Users\user\Desktop\С тел 03.21\20210323_154401.jpg"/>
          <p:cNvPicPr/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16632"/>
            <a:ext cx="4248472" cy="29366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 descr="C:\Users\user\Desktop\С тел 03.21\20210323_154130.jpg"/>
          <p:cNvPicPr/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112"/>
            <a:ext cx="4248472" cy="305784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="" xmlns:p14="http://schemas.microsoft.com/office/powerpoint/2010/main" val="703061578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337</TotalTime>
  <Words>106</Words>
  <Application>Microsoft Office PowerPoint</Application>
  <PresentationFormat>Экран (4:3)</PresentationFormat>
  <Paragraphs>35</Paragraphs>
  <Slides>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Воздушный поток</vt:lpstr>
      <vt:lpstr>Использование мнемотехники для развития речи  ребенка в старшем дошкольном возрасте   </vt:lpstr>
      <vt:lpstr>Цель: формирование у дошкольников связной речи </vt:lpstr>
      <vt:lpstr>Слайд 3</vt:lpstr>
      <vt:lpstr> </vt:lpstr>
      <vt:lpstr>Слайд 5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17</cp:revision>
  <dcterms:created xsi:type="dcterms:W3CDTF">2018-03-05T13:53:35Z</dcterms:created>
  <dcterms:modified xsi:type="dcterms:W3CDTF">2021-04-03T01:51:09Z</dcterms:modified>
</cp:coreProperties>
</file>